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65" r:id="rId3"/>
    <p:sldId id="258" r:id="rId4"/>
    <p:sldId id="268" r:id="rId5"/>
    <p:sldId id="257" r:id="rId6"/>
    <p:sldId id="259" r:id="rId7"/>
    <p:sldId id="263" r:id="rId8"/>
    <p:sldId id="266" r:id="rId9"/>
    <p:sldId id="261" r:id="rId10"/>
    <p:sldId id="260" r:id="rId11"/>
    <p:sldId id="267" r:id="rId12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BCB8F18-F3EC-4C8C-A90F-191CC6AF01F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CE275C4-9C20-45AC-A659-1F81FA62D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1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enlife.com/" TargetMode="External"/><Relationship Id="rId2" Type="http://schemas.openxmlformats.org/officeDocument/2006/relationships/hyperlink" Target="http://www.americ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terimprograms.com/" TargetMode="External"/><Relationship Id="rId4" Type="http://schemas.openxmlformats.org/officeDocument/2006/relationships/hyperlink" Target="http://studyoverseasglobal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Not Take A gap Year?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Gretchen Stauder- Post-High School Counselor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College specific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552" y="1893194"/>
            <a:ext cx="10042859" cy="3898007"/>
          </a:xfrm>
        </p:spPr>
        <p:txBody>
          <a:bodyPr/>
          <a:lstStyle/>
          <a:p>
            <a:r>
              <a:rPr lang="en-US" dirty="0" smtClean="0"/>
              <a:t>Investigate deferral </a:t>
            </a:r>
            <a:r>
              <a:rPr lang="en-US" dirty="0" smtClean="0"/>
              <a:t>process </a:t>
            </a:r>
          </a:p>
          <a:p>
            <a:r>
              <a:rPr lang="en-US" dirty="0"/>
              <a:t>Ability to start in spring? </a:t>
            </a:r>
          </a:p>
          <a:p>
            <a:r>
              <a:rPr lang="en-US" dirty="0"/>
              <a:t>What is orientation like for spring admits? </a:t>
            </a:r>
          </a:p>
          <a:p>
            <a:r>
              <a:rPr lang="en-US" dirty="0" smtClean="0"/>
              <a:t>Does college accept </a:t>
            </a:r>
            <a:r>
              <a:rPr lang="en-US" dirty="0" smtClean="0"/>
              <a:t>credit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Why not?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996225"/>
            <a:ext cx="9905998" cy="379497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Still defer at school</a:t>
            </a:r>
          </a:p>
          <a:p>
            <a:r>
              <a:rPr lang="en-US" dirty="0" smtClean="0"/>
              <a:t>Time </a:t>
            </a:r>
          </a:p>
          <a:p>
            <a:pPr marL="457200" lvl="1" indent="0">
              <a:buNone/>
            </a:pPr>
            <a:r>
              <a:rPr lang="en-US" dirty="0" smtClean="0"/>
              <a:t>National </a:t>
            </a:r>
            <a:r>
              <a:rPr lang="en-US" dirty="0"/>
              <a:t>signing date May </a:t>
            </a:r>
            <a:r>
              <a:rPr lang="en-US" dirty="0" smtClean="0"/>
              <a:t>25 </a:t>
            </a:r>
            <a:r>
              <a:rPr lang="en-US" dirty="0" smtClean="0"/>
              <a:t>for fall programs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May have option </a:t>
            </a:r>
            <a:r>
              <a:rPr lang="en-US" dirty="0" smtClean="0"/>
              <a:t>to start college in </a:t>
            </a:r>
            <a:r>
              <a:rPr lang="en-US" dirty="0"/>
              <a:t>the </a:t>
            </a:r>
            <a:r>
              <a:rPr lang="en-US" dirty="0" smtClean="0"/>
              <a:t>spring</a:t>
            </a:r>
          </a:p>
          <a:p>
            <a:pPr marL="457200" lvl="1" indent="0">
              <a:buNone/>
            </a:pPr>
            <a:r>
              <a:rPr lang="en-US" dirty="0" smtClean="0"/>
              <a:t>Can still apply for programs </a:t>
            </a:r>
            <a:r>
              <a:rPr lang="en-US" dirty="0" smtClean="0"/>
              <a:t>this</a:t>
            </a:r>
            <a:r>
              <a:rPr lang="en-US" dirty="0" smtClean="0"/>
              <a:t> </a:t>
            </a:r>
            <a:r>
              <a:rPr lang="en-US" dirty="0" smtClean="0"/>
              <a:t>summer </a:t>
            </a:r>
            <a:endParaRPr lang="en-US" dirty="0"/>
          </a:p>
          <a:p>
            <a:r>
              <a:rPr lang="en-US" dirty="0" smtClean="0"/>
              <a:t>Costs- </a:t>
            </a:r>
            <a:r>
              <a:rPr lang="en-US" dirty="0"/>
              <a:t>vary and some are even paid</a:t>
            </a:r>
          </a:p>
          <a:p>
            <a:r>
              <a:rPr lang="en-US" dirty="0" smtClean="0"/>
              <a:t>Not sure- create </a:t>
            </a:r>
            <a:r>
              <a:rPr lang="en-US" dirty="0"/>
              <a:t>your own </a:t>
            </a:r>
          </a:p>
          <a:p>
            <a:r>
              <a:rPr lang="en-US" dirty="0" smtClean="0"/>
              <a:t>Reapply? </a:t>
            </a:r>
            <a:endParaRPr lang="en-US" dirty="0"/>
          </a:p>
          <a:p>
            <a:r>
              <a:rPr lang="en-US" dirty="0"/>
              <a:t>PHSC can still guide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0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/>
              <a:t>How to start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8800" dirty="0" smtClean="0"/>
              <a:t>BE OPEN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Trier Students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Projects Abroad 		International Studies Abroad 	Visit Oz		ARCC	</a:t>
            </a:r>
          </a:p>
          <a:p>
            <a:pPr marL="0" indent="0">
              <a:buNone/>
            </a:pPr>
            <a:r>
              <a:rPr lang="en-US" dirty="0" smtClean="0"/>
              <a:t>Thinking Beyond Borders 	Where There Be Dragons	National Outdoor Leadership School </a:t>
            </a:r>
          </a:p>
          <a:p>
            <a:pPr marL="0" indent="0">
              <a:buNone/>
            </a:pPr>
            <a:r>
              <a:rPr lang="en-US" dirty="0" smtClean="0"/>
              <a:t>Rotary Youth Exchange	</a:t>
            </a:r>
            <a:r>
              <a:rPr lang="en-US" dirty="0" err="1" smtClean="0"/>
              <a:t>SeaMester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Amigos de la Americas	</a:t>
            </a:r>
            <a:r>
              <a:rPr lang="en-US" dirty="0" err="1" smtClean="0"/>
              <a:t>Americorps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Global Citizen Year 	</a:t>
            </a:r>
            <a:r>
              <a:rPr lang="en-US" dirty="0" err="1" smtClean="0"/>
              <a:t>Tzedek</a:t>
            </a:r>
            <a:r>
              <a:rPr lang="en-US" dirty="0" smtClean="0"/>
              <a:t> America 	</a:t>
            </a:r>
            <a:r>
              <a:rPr lang="en-US" dirty="0" err="1" smtClean="0"/>
              <a:t>Interlochen</a:t>
            </a:r>
            <a:r>
              <a:rPr lang="en-US" dirty="0" smtClean="0"/>
              <a:t>	Wilmette Harbor Association </a:t>
            </a:r>
          </a:p>
          <a:p>
            <a:pPr marL="0" indent="0">
              <a:buNone/>
            </a:pPr>
            <a:r>
              <a:rPr lang="en-US" dirty="0" smtClean="0"/>
              <a:t>Kung Fu training 		Hiking the Appalachian Trail 	Mission work</a:t>
            </a:r>
          </a:p>
          <a:p>
            <a:pPr marL="0" indent="0">
              <a:buNone/>
            </a:pPr>
            <a:r>
              <a:rPr lang="en-US" dirty="0" smtClean="0"/>
              <a:t>Working at an animal </a:t>
            </a:r>
            <a:r>
              <a:rPr lang="en-US" dirty="0"/>
              <a:t>s</a:t>
            </a:r>
            <a:r>
              <a:rPr lang="en-US" dirty="0" smtClean="0"/>
              <a:t>anctuary 	Youth International 	Rustic Pathways	Irish Gap Year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from NT Grads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“If a gap year is a thought, definitely do it. Going back to school is a refreshing change as was taking the year off.  My grades </a:t>
            </a:r>
            <a:r>
              <a:rPr lang="en-US" dirty="0" smtClean="0"/>
              <a:t>from this </a:t>
            </a:r>
            <a:r>
              <a:rPr lang="en-US" dirty="0" smtClean="0"/>
              <a:t>year were some of the best I ever had.” </a:t>
            </a:r>
          </a:p>
          <a:p>
            <a:r>
              <a:rPr lang="en-US" dirty="0" smtClean="0"/>
              <a:t>“A gap year is a great way to test possible career paths. My jobs have given me insight on what to study and pursue at college.” </a:t>
            </a:r>
          </a:p>
          <a:p>
            <a:r>
              <a:rPr lang="en-US" dirty="0" smtClean="0"/>
              <a:t>“I was given the opportunity to open my eyes and push myself out of my comfort zone, which has made me into a better, more self-aware, empathetic and appreciative person.”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9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168" y="770917"/>
            <a:ext cx="9905998" cy="147857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Benefits of A Gap Program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794" y="1854558"/>
            <a:ext cx="10068617" cy="393664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Colleges look at favorably</a:t>
            </a:r>
          </a:p>
          <a:p>
            <a:pPr lvl="1"/>
            <a:r>
              <a:rPr lang="en-US" sz="2400" dirty="0" smtClean="0"/>
              <a:t>Better prepared and more engaged</a:t>
            </a:r>
          </a:p>
          <a:p>
            <a:pPr lvl="1"/>
            <a:r>
              <a:rPr lang="en-US" sz="2400" dirty="0" smtClean="0"/>
              <a:t>Better grades </a:t>
            </a:r>
          </a:p>
          <a:p>
            <a:pPr lvl="1"/>
            <a:r>
              <a:rPr lang="en-US" sz="2400" dirty="0" smtClean="0"/>
              <a:t>More leadership roles </a:t>
            </a:r>
          </a:p>
          <a:p>
            <a:pPr lvl="1"/>
            <a:r>
              <a:rPr lang="en-US" sz="2400" dirty="0" smtClean="0"/>
              <a:t>Higher retention</a:t>
            </a:r>
          </a:p>
          <a:p>
            <a:r>
              <a:rPr lang="en-US" dirty="0" smtClean="0"/>
              <a:t>YOU</a:t>
            </a:r>
          </a:p>
          <a:p>
            <a:pPr lvl="1"/>
            <a:r>
              <a:rPr lang="en-US" sz="2400" dirty="0" smtClean="0"/>
              <a:t>Greater satisfaction with career</a:t>
            </a:r>
          </a:p>
          <a:p>
            <a:pPr lvl="1"/>
            <a:r>
              <a:rPr lang="en-US" sz="2400" dirty="0" smtClean="0"/>
              <a:t>More confident</a:t>
            </a:r>
          </a:p>
          <a:p>
            <a:pPr lvl="1"/>
            <a:r>
              <a:rPr lang="en-US" sz="2400" dirty="0" smtClean="0"/>
              <a:t>Life-changing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48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8213"/>
            <a:ext cx="9905998" cy="147857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Questions to Ask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644179"/>
            <a:ext cx="9905999" cy="424146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Length: semester/trimester/year</a:t>
            </a:r>
          </a:p>
          <a:p>
            <a:r>
              <a:rPr lang="en-US" dirty="0" smtClean="0"/>
              <a:t>Location: </a:t>
            </a:r>
            <a:r>
              <a:rPr lang="en-US" dirty="0" smtClean="0"/>
              <a:t>local/domestic/international </a:t>
            </a:r>
            <a:r>
              <a:rPr lang="en-US" dirty="0" smtClean="0"/>
              <a:t>(level of fluency)</a:t>
            </a:r>
          </a:p>
          <a:p>
            <a:r>
              <a:rPr lang="en-US" dirty="0" smtClean="0"/>
              <a:t>Price range:  free/paid stipend/budget (level</a:t>
            </a:r>
            <a:r>
              <a:rPr lang="en-US" dirty="0" smtClean="0"/>
              <a:t>)/529</a:t>
            </a:r>
            <a:endParaRPr lang="en-US" dirty="0" smtClean="0"/>
          </a:p>
          <a:p>
            <a:r>
              <a:rPr lang="en-US" dirty="0" smtClean="0"/>
              <a:t>Structure</a:t>
            </a:r>
            <a:r>
              <a:rPr lang="en-US" dirty="0"/>
              <a:t>: group or </a:t>
            </a:r>
            <a:r>
              <a:rPr lang="en-US" dirty="0" smtClean="0"/>
              <a:t>individual</a:t>
            </a:r>
          </a:p>
          <a:p>
            <a:r>
              <a:rPr lang="en-US" dirty="0"/>
              <a:t>Overall </a:t>
            </a:r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Take a break</a:t>
            </a:r>
          </a:p>
          <a:p>
            <a:pPr lvl="1"/>
            <a:r>
              <a:rPr lang="en-US" dirty="0" smtClean="0"/>
              <a:t>Something different</a:t>
            </a:r>
          </a:p>
          <a:p>
            <a:pPr lvl="1"/>
            <a:r>
              <a:rPr lang="en-US" dirty="0" smtClean="0"/>
              <a:t>Travel</a:t>
            </a:r>
          </a:p>
          <a:p>
            <a:pPr lvl="1"/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Learn 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129" y="618518"/>
            <a:ext cx="9785281" cy="114588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Options and Types of Programs 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764406"/>
            <a:ext cx="9905997" cy="44045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Academic- courses  (</a:t>
            </a:r>
            <a:r>
              <a:rPr lang="en-US" dirty="0" err="1" smtClean="0"/>
              <a:t>Seamester</a:t>
            </a:r>
            <a:r>
              <a:rPr lang="en-US" dirty="0" smtClean="0"/>
              <a:t>, EF International </a:t>
            </a:r>
            <a:r>
              <a:rPr lang="en-US" dirty="0" smtClean="0"/>
              <a:t>Language)</a:t>
            </a:r>
            <a:endParaRPr lang="en-US" dirty="0" smtClean="0"/>
          </a:p>
          <a:p>
            <a:r>
              <a:rPr lang="en-US" dirty="0" smtClean="0"/>
              <a:t>Adventure/trips- explore (NOLS, Outward Bound, Venture Semester)</a:t>
            </a:r>
          </a:p>
          <a:p>
            <a:r>
              <a:rPr lang="en-US" dirty="0" smtClean="0"/>
              <a:t>Community Service- domestic and international (</a:t>
            </a:r>
            <a:r>
              <a:rPr lang="en-US" dirty="0" err="1" smtClean="0"/>
              <a:t>Tzedek</a:t>
            </a:r>
            <a:r>
              <a:rPr lang="en-US" dirty="0" smtClean="0"/>
              <a:t> America, The Leap)</a:t>
            </a:r>
          </a:p>
          <a:p>
            <a:r>
              <a:rPr lang="en-US" dirty="0" smtClean="0"/>
              <a:t>Environmental Conservation- (International School for Global </a:t>
            </a:r>
            <a:r>
              <a:rPr lang="en-US" dirty="0" smtClean="0"/>
              <a:t>Studies, WWOOF)</a:t>
            </a:r>
            <a:endParaRPr lang="en-US" dirty="0" smtClean="0"/>
          </a:p>
          <a:p>
            <a:r>
              <a:rPr lang="en-US" dirty="0" smtClean="0"/>
              <a:t>Internship/work experience- paid (Visit Oz, </a:t>
            </a:r>
            <a:r>
              <a:rPr lang="en-US" dirty="0" err="1" smtClean="0"/>
              <a:t>Dynamy</a:t>
            </a:r>
            <a:r>
              <a:rPr lang="en-US" dirty="0" smtClean="0"/>
              <a:t> Internship Year) </a:t>
            </a:r>
          </a:p>
          <a:p>
            <a:r>
              <a:rPr lang="en-US" dirty="0" smtClean="0"/>
              <a:t>Leadership (NOLS, Irish Gap Year) </a:t>
            </a:r>
          </a:p>
          <a:p>
            <a:r>
              <a:rPr lang="en-US" dirty="0" smtClean="0"/>
              <a:t>Skill building/certification (Scuba Diving, Kung Fu, Culinary) </a:t>
            </a:r>
          </a:p>
          <a:p>
            <a:r>
              <a:rPr lang="en-US" dirty="0" smtClean="0"/>
              <a:t>Travel/Cultural immersion  (Art History Abroad, LEAPNOW)</a:t>
            </a:r>
          </a:p>
          <a:p>
            <a:r>
              <a:rPr lang="en-US" dirty="0" smtClean="0"/>
              <a:t>Combination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0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2013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Where to Start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9" y="1738648"/>
            <a:ext cx="10004222" cy="405255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American Gap Association- </a:t>
            </a:r>
            <a:r>
              <a:rPr lang="en-US" dirty="0" smtClean="0">
                <a:hlinkClick r:id="rId2"/>
              </a:rPr>
              <a:t>www.american</a:t>
            </a:r>
            <a:r>
              <a:rPr lang="en-US" dirty="0" smtClean="0"/>
              <a:t>gap.org </a:t>
            </a:r>
          </a:p>
          <a:p>
            <a:pPr lvl="1"/>
            <a:r>
              <a:rPr lang="en-US" dirty="0" smtClean="0"/>
              <a:t>Planning a Gap Year guide</a:t>
            </a:r>
          </a:p>
          <a:p>
            <a:r>
              <a:rPr lang="en-US" dirty="0" smtClean="0"/>
              <a:t>USA Gap Year Fairs- www.usagapyearfairs.org</a:t>
            </a:r>
          </a:p>
          <a:p>
            <a:pPr lvl="1"/>
            <a:r>
              <a:rPr lang="en-US" dirty="0" smtClean="0"/>
              <a:t>Gap Matcher  </a:t>
            </a:r>
            <a:endParaRPr lang="en-US" dirty="0" smtClean="0"/>
          </a:p>
          <a:p>
            <a:pPr lvl="1"/>
            <a:r>
              <a:rPr lang="en-US" dirty="0" smtClean="0"/>
              <a:t>Booklet</a:t>
            </a:r>
            <a:endParaRPr lang="en-US" dirty="0" smtClean="0"/>
          </a:p>
          <a:p>
            <a:r>
              <a:rPr lang="en-US" dirty="0" smtClean="0"/>
              <a:t>Teen Life- </a:t>
            </a:r>
            <a:r>
              <a:rPr lang="en-US" dirty="0" smtClean="0">
                <a:hlinkClick r:id="rId3"/>
              </a:rPr>
              <a:t>www.teenlife.com</a:t>
            </a:r>
            <a:endParaRPr lang="en-US" dirty="0" smtClean="0"/>
          </a:p>
          <a:p>
            <a:r>
              <a:rPr lang="en-US" dirty="0" smtClean="0"/>
              <a:t>Study Overseas Global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://studyoverseasglobal.com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PHSC</a:t>
            </a:r>
            <a:endParaRPr lang="en-US" dirty="0" smtClean="0"/>
          </a:p>
          <a:p>
            <a:r>
              <a:rPr lang="en-US" dirty="0" smtClean="0"/>
              <a:t>Independent Consultants </a:t>
            </a:r>
          </a:p>
          <a:p>
            <a:pPr lvl="1"/>
            <a:r>
              <a:rPr lang="en-US" dirty="0" smtClean="0"/>
              <a:t>Center for Interim Programs- </a:t>
            </a:r>
            <a:r>
              <a:rPr lang="en-US" dirty="0" smtClean="0">
                <a:hlinkClick r:id="rId5"/>
              </a:rPr>
              <a:t>www.interimprograms.com</a:t>
            </a:r>
            <a:r>
              <a:rPr lang="en-US" dirty="0" smtClean="0"/>
              <a:t> (free consultation)</a:t>
            </a:r>
          </a:p>
          <a:p>
            <a:pPr lvl="1"/>
            <a:r>
              <a:rPr lang="en-US" dirty="0" smtClean="0"/>
              <a:t>Student Extended Experiences Consulting- www.seectimeout.com (local)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618518"/>
            <a:ext cx="9905999" cy="112013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How to Research Programs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794" y="1738648"/>
            <a:ext cx="10068618" cy="437881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Fees and what it covers </a:t>
            </a:r>
          </a:p>
          <a:p>
            <a:r>
              <a:rPr lang="en-US" dirty="0" smtClean="0"/>
              <a:t>Scholarship/financial aid</a:t>
            </a:r>
          </a:p>
          <a:p>
            <a:r>
              <a:rPr lang="en-US" dirty="0" smtClean="0"/>
              <a:t>Deadlines</a:t>
            </a:r>
          </a:p>
          <a:p>
            <a:r>
              <a:rPr lang="en-US" dirty="0" smtClean="0"/>
              <a:t>Consult a student </a:t>
            </a:r>
            <a:r>
              <a:rPr lang="en-US" dirty="0"/>
              <a:t>who has done the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Ask about a typical day in program </a:t>
            </a:r>
            <a:endParaRPr lang="en-US" dirty="0"/>
          </a:p>
          <a:p>
            <a:r>
              <a:rPr lang="en-US" dirty="0" smtClean="0"/>
              <a:t>Type of training for orientation/transition</a:t>
            </a:r>
          </a:p>
          <a:p>
            <a:r>
              <a:rPr lang="en-US" dirty="0" smtClean="0"/>
              <a:t>Level of support before/during/after </a:t>
            </a:r>
          </a:p>
          <a:p>
            <a:r>
              <a:rPr lang="en-US" dirty="0" smtClean="0"/>
              <a:t>System for communication with family/friends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7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369</TotalTime>
  <Words>453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Tw Cen MT</vt:lpstr>
      <vt:lpstr>Circuit</vt:lpstr>
      <vt:lpstr>Why Not Take A gap Year? </vt:lpstr>
      <vt:lpstr>How to start</vt:lpstr>
      <vt:lpstr>New Trier Students </vt:lpstr>
      <vt:lpstr>Advice from NT Grads</vt:lpstr>
      <vt:lpstr>Benefits of A Gap Program</vt:lpstr>
      <vt:lpstr>Questions to Ask </vt:lpstr>
      <vt:lpstr>Options and Types of Programs  </vt:lpstr>
      <vt:lpstr>Where to Start</vt:lpstr>
      <vt:lpstr>How to Research Programs</vt:lpstr>
      <vt:lpstr>College specific</vt:lpstr>
      <vt:lpstr>Why not?</vt:lpstr>
    </vt:vector>
  </TitlesOfParts>
  <Company>New Trier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Not Take A gap Year </dc:title>
  <dc:creator>Stauder, Gretchen</dc:creator>
  <cp:lastModifiedBy>Stauder, Gretchen</cp:lastModifiedBy>
  <cp:revision>145</cp:revision>
  <cp:lastPrinted>2018-04-03T12:48:42Z</cp:lastPrinted>
  <dcterms:created xsi:type="dcterms:W3CDTF">2018-03-22T17:43:53Z</dcterms:created>
  <dcterms:modified xsi:type="dcterms:W3CDTF">2018-04-03T15:57:18Z</dcterms:modified>
</cp:coreProperties>
</file>